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Motor, Signal, Transport, Receptor, Regulatory, Special Function, Enzyme, Structure, Storage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cytosine triphosphate (CTP)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548312" y="2482453"/>
            <a:ext cx="14716126" cy="4393407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548312" y="7072312"/>
            <a:ext cx="14716126" cy="217884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-4292204" y="1071562"/>
            <a:ext cx="17395726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quarter" idx="22"/>
          </p:nvPr>
        </p:nvSpPr>
        <p:spPr>
          <a:xfrm>
            <a:off x="13602890" y="1053703"/>
            <a:ext cx="6700161" cy="44648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sz="quarter" idx="23"/>
          </p:nvPr>
        </p:nvSpPr>
        <p:spPr>
          <a:xfrm>
            <a:off x="12652747" y="6055183"/>
            <a:ext cx="8603111" cy="70001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5334000" y="8947546"/>
            <a:ext cx="14716125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5334000" y="5981303"/>
            <a:ext cx="14716125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1226343" y="0"/>
            <a:ext cx="2061650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21"/>
          </p:nvPr>
        </p:nvSpPr>
        <p:spPr>
          <a:xfrm>
            <a:off x="7941378" y="2035991"/>
            <a:ext cx="9261613" cy="6161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5548312" y="8465343"/>
            <a:ext cx="14716126" cy="2839642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5548312" y="11054953"/>
            <a:ext cx="14716126" cy="207168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73390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21"/>
          </p:nvPr>
        </p:nvSpPr>
        <p:spPr>
          <a:xfrm>
            <a:off x="7753129" y="2253531"/>
            <a:ext cx="12848706" cy="85481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00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5923359" y="214312"/>
            <a:ext cx="13465970" cy="364331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5923359" y="5036343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5816203" y="3857625"/>
            <a:ext cx="13716001" cy="821531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21"/>
          </p:nvPr>
        </p:nvSpPr>
        <p:spPr>
          <a:xfrm>
            <a:off x="7882887" y="3999786"/>
            <a:ext cx="11865609" cy="789409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5816203" y="3857625"/>
            <a:ext cx="6858001" cy="8215313"/>
          </a:xfrm>
          <a:prstGeom prst="rect">
            <a:avLst/>
          </a:prstGeom>
        </p:spPr>
        <p:txBody>
          <a:bodyPr/>
          <a:lstStyle>
            <a:lvl1pPr marL="568960" indent="-568960">
              <a:spcBef>
                <a:spcPts val="5600"/>
              </a:spcBef>
              <a:buBlip>
                <a:blip r:embed="rId2"/>
              </a:buBlip>
              <a:defRPr sz="4200"/>
            </a:lvl1pPr>
            <a:lvl2pPr marL="975360" indent="-568960">
              <a:spcBef>
                <a:spcPts val="5600"/>
              </a:spcBef>
              <a:buBlip>
                <a:blip r:embed="rId2"/>
              </a:buBlip>
              <a:defRPr sz="4200"/>
            </a:lvl2pPr>
            <a:lvl3pPr marL="1381760" indent="-568960">
              <a:spcBef>
                <a:spcPts val="5600"/>
              </a:spcBef>
              <a:buBlip>
                <a:blip r:embed="rId2"/>
              </a:buBlip>
              <a:defRPr sz="4200"/>
            </a:lvl3pPr>
            <a:lvl4pPr marL="1788160" indent="-568960">
              <a:spcBef>
                <a:spcPts val="5600"/>
              </a:spcBef>
              <a:buBlip>
                <a:blip r:embed="rId2"/>
              </a:buBlip>
              <a:defRPr sz="4200"/>
            </a:lvl4pPr>
            <a:lvl5pPr marL="2194560" indent="-56896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8634203" y="3068286"/>
            <a:ext cx="11412141" cy="75924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601765" y="2803921"/>
            <a:ext cx="8858251" cy="439340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4601765" y="7393781"/>
            <a:ext cx="8858251" cy="401836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98343" y="2339578"/>
            <a:ext cx="13716001" cy="901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816203" y="214312"/>
            <a:ext cx="13716001" cy="364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169295" y="12894468"/>
            <a:ext cx="607493" cy="62801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645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3106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18567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24028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29489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34950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40411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45872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5133340" marR="0" indent="-764540" algn="l" defTabSz="642937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Wikipedia:Text_of_Creative_Commons_Attribution-ShareAlike_3.0_Unported_Licens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to Bioinformatics"/>
          <p:cNvSpPr txBox="1"/>
          <p:nvPr>
            <p:ph type="ctrTitle"/>
          </p:nvPr>
        </p:nvSpPr>
        <p:spPr>
          <a:xfrm>
            <a:off x="5100034" y="2482453"/>
            <a:ext cx="14716126" cy="2178844"/>
          </a:xfrm>
          <a:prstGeom prst="rect">
            <a:avLst/>
          </a:prstGeom>
        </p:spPr>
        <p:txBody>
          <a:bodyPr/>
          <a:lstStyle>
            <a:lvl1pPr defTabSz="321468">
              <a:tabLst>
                <a:tab pos="1041400" algn="l"/>
              </a:tabLst>
              <a:defRPr sz="6600">
                <a:effectLst>
                  <a:outerShdw sx="100000" sy="100000" kx="0" ky="0" algn="b" rotWithShape="0" blurRad="12700" dist="127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Introduction to Bioinformatics</a:t>
            </a:r>
          </a:p>
        </p:txBody>
      </p:sp>
      <p:sp>
        <p:nvSpPr>
          <p:cNvPr id="138" name="Ali Sharifi-Zarchi"/>
          <p:cNvSpPr txBox="1"/>
          <p:nvPr>
            <p:ph type="subTitle" sz="quarter" idx="1"/>
          </p:nvPr>
        </p:nvSpPr>
        <p:spPr>
          <a:xfrm>
            <a:off x="5100034" y="7875984"/>
            <a:ext cx="14716126" cy="2178845"/>
          </a:xfrm>
          <a:prstGeom prst="rect">
            <a:avLst/>
          </a:prstGeom>
        </p:spPr>
        <p:txBody>
          <a:bodyPr/>
          <a:lstStyle/>
          <a:p>
            <a:pPr/>
            <a:r>
              <a:t>Ali Sharifi-Zarchi</a:t>
            </a:r>
          </a:p>
        </p:txBody>
      </p:sp>
      <p:sp>
        <p:nvSpPr>
          <p:cNvPr id="139" name="In the name of the most high"/>
          <p:cNvSpPr txBox="1"/>
          <p:nvPr/>
        </p:nvSpPr>
        <p:spPr>
          <a:xfrm>
            <a:off x="9089498" y="566854"/>
            <a:ext cx="6737198" cy="7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the name of the most high</a:t>
            </a:r>
          </a:p>
        </p:txBody>
      </p:sp>
      <p:sp>
        <p:nvSpPr>
          <p:cNvPr id="140" name="Department of Computer Engineering, Sharif University of Technology"/>
          <p:cNvSpPr txBox="1"/>
          <p:nvPr/>
        </p:nvSpPr>
        <p:spPr>
          <a:xfrm>
            <a:off x="4376375" y="8851960"/>
            <a:ext cx="16163443" cy="14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Department of Computer Engineering, Sharif University of Technology</a:t>
            </a:r>
          </a:p>
        </p:txBody>
      </p:sp>
      <p:sp>
        <p:nvSpPr>
          <p:cNvPr id="141" name="The contents including images and videos are from Bruce Alberts et al. Essential Cell Biology,…"/>
          <p:cNvSpPr txBox="1"/>
          <p:nvPr/>
        </p:nvSpPr>
        <p:spPr>
          <a:xfrm>
            <a:off x="4194194" y="11561777"/>
            <a:ext cx="16527806" cy="1618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/>
            </a:pPr>
            <a:r>
              <a:t>The contents including images and videos are from Bruce Alberts et al. Essential Cell Biology, </a:t>
            </a:r>
          </a:p>
          <a:p>
            <a:pPr>
              <a:defRPr sz="3200"/>
            </a:pPr>
            <a:r>
              <a:t>unless indicated separately. </a:t>
            </a:r>
          </a:p>
          <a:p>
            <a:pPr>
              <a:defRPr b="1" sz="3200"/>
            </a:pPr>
            <a:r>
              <a:t>These s</a:t>
            </a:r>
            <a:r>
              <a:rPr>
                <a:solidFill>
                  <a:srgbClr val="323333"/>
                </a:solidFill>
              </a:rPr>
              <a:t>lides are available under the </a:t>
            </a:r>
            <a:r>
              <a:rPr>
                <a:hlinkClick r:id="rId2" invalidUrl="" action="" tgtFrame="" tooltip="" history="1" highlightClick="0" endSnd="0"/>
              </a:rPr>
              <a:t>Creative Commons Attribution License</a:t>
            </a:r>
            <a:r>
              <a:t>.</a:t>
            </a:r>
          </a:p>
        </p:txBody>
      </p:sp>
      <p:sp>
        <p:nvSpPr>
          <p:cNvPr id="142" name="Proteins"/>
          <p:cNvSpPr txBox="1"/>
          <p:nvPr/>
        </p:nvSpPr>
        <p:spPr>
          <a:xfrm>
            <a:off x="5100034" y="3777795"/>
            <a:ext cx="14716126" cy="40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tabLst>
                <a:tab pos="2095500" algn="l"/>
              </a:tabLst>
              <a:defRPr sz="1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Proteins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rotein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 Structures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0691" y="2661237"/>
            <a:ext cx="6082619" cy="10608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wikimedia.org"/>
          <p:cNvSpPr txBox="1"/>
          <p:nvPr/>
        </p:nvSpPr>
        <p:spPr>
          <a:xfrm>
            <a:off x="4778667" y="12760006"/>
            <a:ext cx="2348916" cy="57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wikimedia.org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Non-covalent B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Non-covalent Bons</a:t>
            </a:r>
          </a:p>
        </p:txBody>
      </p:sp>
      <p:grpSp>
        <p:nvGrpSpPr>
          <p:cNvPr id="187" name="Group"/>
          <p:cNvGrpSpPr/>
          <p:nvPr/>
        </p:nvGrpSpPr>
        <p:grpSpPr>
          <a:xfrm>
            <a:off x="5908786" y="3269742"/>
            <a:ext cx="12566428" cy="9391078"/>
            <a:chOff x="0" y="0"/>
            <a:chExt cx="12566426" cy="9391077"/>
          </a:xfrm>
        </p:grpSpPr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40"/>
              <a:ext cx="7764961" cy="9389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64331" y="0"/>
              <a:ext cx="4802096" cy="5911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ɑ-Hel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ɑ-Helix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9936" y="3416146"/>
            <a:ext cx="15240575" cy="842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iled-coil Hel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Coiled-coil Helices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9257" y="2579834"/>
            <a:ext cx="11534174" cy="1077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β-She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β-Sheet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221" y="2994806"/>
            <a:ext cx="14292046" cy="9940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ifferent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 Structures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499" y="3484115"/>
            <a:ext cx="12723689" cy="9849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peated Un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Repeated Units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7651" y="3938623"/>
            <a:ext cx="14957387" cy="8053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rotein Bin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 Binding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864" y="5048082"/>
            <a:ext cx="8969700" cy="8186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3768" y="2613391"/>
            <a:ext cx="8387305" cy="457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any Different Sha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Different Shapes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8110" y="2668299"/>
            <a:ext cx="8587780" cy="1059396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wikimedia.org"/>
          <p:cNvSpPr txBox="1"/>
          <p:nvPr/>
        </p:nvSpPr>
        <p:spPr>
          <a:xfrm>
            <a:off x="4778667" y="12760006"/>
            <a:ext cx="2348916" cy="57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wikimedia.org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roteins go On and Of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Proteins go On and Off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3515" y="4442283"/>
            <a:ext cx="14316969" cy="7045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can we se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can we see?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6401" y="2854476"/>
            <a:ext cx="5573183" cy="10221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8161" y="2953519"/>
            <a:ext cx="10336897" cy="1002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ow our body can do such wonderful thing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our body can do such wonderful things? 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6939" y="3877824"/>
            <a:ext cx="4057996" cy="365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75989" y="3885588"/>
            <a:ext cx="5780024" cy="3643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71918" y="8444531"/>
            <a:ext cx="4971246" cy="3280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0921" y="8446857"/>
            <a:ext cx="4775133" cy="3275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53811" y="8466810"/>
            <a:ext cx="5186959" cy="3236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227065" y="3983612"/>
            <a:ext cx="5038683" cy="3643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ote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1218" y="3795117"/>
            <a:ext cx="12501564" cy="834032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://tower.life/wp-content/uploads/2016/06/protein700.jpg"/>
          <p:cNvSpPr txBox="1"/>
          <p:nvPr/>
        </p:nvSpPr>
        <p:spPr>
          <a:xfrm>
            <a:off x="4453742" y="12483746"/>
            <a:ext cx="9992234" cy="603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http://tower.life/wp-content/uploads/2016/06/protein700.jpg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  <p:bldP build="whole" bldLvl="1" animBg="1" rev="0" advAuto="0" spid="16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s and Siz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Shapes and Sizes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7483" y="3455510"/>
            <a:ext cx="7898097" cy="9677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42779" y="5217524"/>
            <a:ext cx="5063943" cy="4743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Views of Proteins"/>
          <p:cNvSpPr txBox="1"/>
          <p:nvPr>
            <p:ph type="title"/>
          </p:nvPr>
        </p:nvSpPr>
        <p:spPr>
          <a:xfrm>
            <a:off x="8709828" y="24116025"/>
            <a:ext cx="13465970" cy="3643314"/>
          </a:xfrm>
          <a:prstGeom prst="rect">
            <a:avLst/>
          </a:prstGeom>
        </p:spPr>
        <p:txBody>
          <a:bodyPr/>
          <a:lstStyle/>
          <a:p>
            <a:pPr/>
            <a:r>
              <a:t>Views of Proteins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3113" y="3831247"/>
            <a:ext cx="6032522" cy="8268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67052" y="3833660"/>
            <a:ext cx="6032522" cy="826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rotei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 Structure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940" y="2924785"/>
            <a:ext cx="11974808" cy="10080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eptide 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Peptide Formation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7695" y="2892348"/>
            <a:ext cx="8057298" cy="10145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mino Aci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Amino Acids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7100" y="2626283"/>
            <a:ext cx="9018487" cy="10677997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wikimedia.org"/>
          <p:cNvSpPr txBox="1"/>
          <p:nvPr/>
        </p:nvSpPr>
        <p:spPr>
          <a:xfrm>
            <a:off x="4778667" y="12760006"/>
            <a:ext cx="2348916" cy="57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/>
            </a:lvl1pPr>
          </a:lstStyle>
          <a:p>
            <a:pPr/>
            <a:r>
              <a:t>wikimedia.org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